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4630400" cy="8229600"/>
  <p:notesSz cx="8229600" cy="146304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9F462B-7F98-4515-A0F5-F613031F950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5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19D88-C99C-A23C-F6FC-38780E2E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B0822-2C48-3E91-2A4E-BCDD57C57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6BBF2-AF99-7248-F03C-D043C603A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325A-4C0A-9848-3A3E-6A0BE4B25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6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792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Climate Prediction System using Random Forest &amp; FastAPI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910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+ Backend API Integration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28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66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4170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494955"/>
            <a:ext cx="34535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API-Ready Infrastructure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0031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integration provides scalable prediction endpoints for real-time decision systems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825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260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Suitable Baseline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30906" y="47685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comparable to literature on historical climate datasets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51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29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1711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with gradient-boosted methods and incorporate satellite/numerical model outputs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251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Climate Prediction System using Random Forest &amp; FastAPI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76023"/>
            <a:ext cx="68576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 2: Backend Implementation &amp; API Integration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0882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an intelligent, real-time climate prediction system that connects machine learning models with production-ready APIs for actionable environmental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144" y="469702"/>
            <a:ext cx="600456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 Overview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4" y="1257538"/>
            <a:ext cx="4489371" cy="664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7117" y="2043113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Model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47117" y="2388275"/>
            <a:ext cx="4157424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Random Forest classifier loaded at startup to predict climate conditions based on historical weather patterns and environmental factors.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515" y="1257538"/>
            <a:ext cx="4489371" cy="6641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6488" y="2043113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FastAPI Backend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236488" y="2388275"/>
            <a:ext cx="4157424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API layer handling HTTP requests, validating input data, and orchestrating prediction execution with automatic documentation generation.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885" y="1257538"/>
            <a:ext cx="4489371" cy="6641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5858" y="2043113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Interface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9725858" y="2388275"/>
            <a:ext cx="4157424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or mobile application sending JSON requests with weather parameters and receiving formatted predictions for display to end users.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944" y="3381018"/>
            <a:ext cx="12096512" cy="43788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5014" y="6681545"/>
            <a:ext cx="3181752" cy="39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Model</a:t>
            </a:r>
            <a:endParaRPr lang="en-US" sz="2500" dirty="0"/>
          </a:p>
        </p:txBody>
      </p:sp>
      <p:sp>
        <p:nvSpPr>
          <p:cNvPr id="14" name="Text 8"/>
          <p:cNvSpPr/>
          <p:nvPr/>
        </p:nvSpPr>
        <p:spPr>
          <a:xfrm>
            <a:off x="2155014" y="5361707"/>
            <a:ext cx="3181752" cy="39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FastAPI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2155014" y="4028401"/>
            <a:ext cx="3181752" cy="397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Request</a:t>
            </a:r>
            <a:endParaRPr lang="en-US" sz="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52343"/>
            <a:ext cx="8432125" cy="689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FastAPI: The Modern Choice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8" y="2364462"/>
            <a:ext cx="7908131" cy="44812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18226" y="1827609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FastAPI?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618226" y="2366486"/>
            <a:ext cx="4245888" cy="161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modern, high-performance web framework for building APIs with Python 3.7+ based on standard type hints. It combines the simplicity of Flask with the speed of Node.js and Go.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18226" y="4178379"/>
            <a:ext cx="27567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Advantages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618226" y="4717256"/>
            <a:ext cx="4245888" cy="27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 speed thanks to Starlette and Pydantic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interactive API documentation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Async/await support for concurrent processing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request validation and error handling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1519"/>
            <a:ext cx="7556421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Implementation Details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80190" y="2232422"/>
            <a:ext cx="3696295" cy="2983825"/>
          </a:xfrm>
          <a:prstGeom prst="roundRect">
            <a:avLst>
              <a:gd name="adj" fmla="val 27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0572" y="2432804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7EB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9639" y="2591872"/>
            <a:ext cx="260271" cy="2602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0572" y="317504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Loading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480572" y="3589496"/>
            <a:ext cx="329553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Pickled Random Forest model loaded at server startup into memory for fast inference. Model persistence ensures consistent predictions across requests.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0140315" y="2232422"/>
            <a:ext cx="3696295" cy="2983825"/>
          </a:xfrm>
          <a:prstGeom prst="roundRect">
            <a:avLst>
              <a:gd name="adj" fmla="val 271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40697" y="2432804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7EB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9765" y="2591872"/>
            <a:ext cx="260271" cy="2602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0697" y="317504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Endpoints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40697" y="3589496"/>
            <a:ext cx="3295531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endpoints defined using decorators including /predict for single predictions and /batch for multiple inputs. GET and POST methods supported.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280190" y="5380077"/>
            <a:ext cx="7556421" cy="2128004"/>
          </a:xfrm>
          <a:prstGeom prst="roundRect">
            <a:avLst>
              <a:gd name="adj" fmla="val 38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80572" y="5580459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007EB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9639" y="5739527"/>
            <a:ext cx="260271" cy="2602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0572" y="632269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Handling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480572" y="6737152"/>
            <a:ext cx="7155656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Pydantic models validate incoming JSON structure ensuring required fields exist and data types match expected format before model execution.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201"/>
            <a:ext cx="479881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Workflow in Action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97700"/>
            <a:ext cx="51030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1608" y="176772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Sends Request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431608" y="2123122"/>
            <a:ext cx="691860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payload containing temperature, humidity, pressure, wind speed, and other weather parameters packaged in HTTP POST request to /predict endpoint.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41" y="2896910"/>
            <a:ext cx="51030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86758" y="3066931"/>
            <a:ext cx="245435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Validation &amp; Processing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686758" y="3422333"/>
            <a:ext cx="6663452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automatically validates input against Pydantic schema, converts data to DataFrame format suitable for model consumption while handling type conversions.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92" y="4434245"/>
            <a:ext cx="51030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41909" y="460426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Prediction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941909" y="4959668"/>
            <a:ext cx="6408301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Random Forest processes feature vector, generates probability predictions across climate classes, and returns most likely outcome with confidence score.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43" y="5971580"/>
            <a:ext cx="510302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7060" y="614160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Response Delivery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2197060" y="6497002"/>
            <a:ext cx="61531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Formatted JSON response returned including predicted climate condition, confidence level, and execution metadata for client consumption and display.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897" y="613767"/>
            <a:ext cx="6965513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Concept &amp; Scalability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98897" y="1424821"/>
            <a:ext cx="4326136" cy="1689259"/>
          </a:xfrm>
          <a:prstGeom prst="roundRect">
            <a:avLst>
              <a:gd name="adj" fmla="val 42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91421" y="1617345"/>
            <a:ext cx="22280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 Infrastructure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91421" y="1971913"/>
            <a:ext cx="3941088" cy="949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hosted on Linux servers using Uvicorn or Gunicorn for production deployment. API exposes port 8000 with reverse proxy via Nginx for SSL termination and load balancing.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152073" y="1424821"/>
            <a:ext cx="4326136" cy="1689259"/>
          </a:xfrm>
          <a:prstGeom prst="roundRect">
            <a:avLst>
              <a:gd name="adj" fmla="val 42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44597" y="1617345"/>
            <a:ext cx="22280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Connection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44597" y="1971913"/>
            <a:ext cx="3941088" cy="949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Applications connect via HTTPS requests sending weather observations. Response times typically under 50ms for single predictions enabling real-time climate forecasting.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9605248" y="1424821"/>
            <a:ext cx="4326136" cy="1689259"/>
          </a:xfrm>
          <a:prstGeom prst="roundRect">
            <a:avLst>
              <a:gd name="adj" fmla="val 42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97772" y="1617345"/>
            <a:ext cx="22280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Approach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97772" y="1971913"/>
            <a:ext cx="3941088" cy="949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Horizontal scaling using container orchestration (Kubernetes) or process managers allowing simultaneous prediction requests. Model caching prevents redundant file I/O operations.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43" y="3399830"/>
            <a:ext cx="7187684" cy="407300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576792" y="4733449"/>
            <a:ext cx="2228017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 Features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76792" y="5138857"/>
            <a:ext cx="4362212" cy="1082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 design enables horizontal scaling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Connection pooling manages concurrent requests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serialization reduces startup time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limiting prevents abuse and ensures reliability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4488"/>
            <a:ext cx="8840986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Example: Input &amp; Output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9355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Input (JSON)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93790" y="2335054"/>
            <a:ext cx="6272451" cy="2788206"/>
          </a:xfrm>
          <a:prstGeom prst="roundRect">
            <a:avLst>
              <a:gd name="adj" fmla="val 307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669" y="2335054"/>
            <a:ext cx="6292691" cy="2788206"/>
          </a:xfrm>
          <a:prstGeom prst="roundRect">
            <a:avLst>
              <a:gd name="adj" fmla="val 109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87742" y="2488049"/>
            <a:ext cx="5884545" cy="2482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"temperature": 25.3,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"humidity": 68.2,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"pressure": 1013.5,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"wind_speed": 12.7,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"rain_accumulation": 0.0,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"visibility": 9.5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532995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Request Context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93790" y="5848469"/>
            <a:ext cx="62724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Weather station in coastal region during mid-summer afternoon recording standard atmospheric conditions for climate classification.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1780" y="1793558"/>
            <a:ext cx="27349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Output (JSON)</a:t>
            </a:r>
            <a:endParaRPr lang="en-US" sz="2100" dirty="0"/>
          </a:p>
        </p:txBody>
      </p:sp>
      <p:sp>
        <p:nvSpPr>
          <p:cNvPr id="10" name="Shape 8"/>
          <p:cNvSpPr/>
          <p:nvPr/>
        </p:nvSpPr>
        <p:spPr>
          <a:xfrm>
            <a:off x="7571780" y="2335054"/>
            <a:ext cx="6272451" cy="3408759"/>
          </a:xfrm>
          <a:prstGeom prst="roundRect">
            <a:avLst>
              <a:gd name="adj" fmla="val 2515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7561659" y="2335054"/>
            <a:ext cx="6292691" cy="3408759"/>
          </a:xfrm>
          <a:prstGeom prst="roundRect">
            <a:avLst>
              <a:gd name="adj" fmla="val 898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7765733" y="2488049"/>
            <a:ext cx="5884545" cy="310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"prediction": "Sunny",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"confidence": 0.87,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"probability_distribution": {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"Sunny": 0.87,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"Cloudy": 0.11,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"Rain": 0.02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},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"timestamp": "2024-01-15T14:30:00Z"</a:t>
            </a:r>
            <a:endParaRPr lang="en-US" sz="1600" dirty="0"/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1780" y="5950506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71780" y="6469023"/>
            <a:ext cx="62724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predicts sunny conditions with 87% confidence based on observed weather parameters, suggesting clear skies with minimal chance of precipitation.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3533"/>
            <a:ext cx="726793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Strengths &amp; Advantages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1521857"/>
            <a:ext cx="481965" cy="4819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0542" y="1521857"/>
            <a:ext cx="2689741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Predictions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480542" y="1936313"/>
            <a:ext cx="6869668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manual climate analysis by processing raw weather data through trained model automatically, reducing human error and processing time from hours to milliseconds.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3119795"/>
            <a:ext cx="481965" cy="4819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0542" y="3119795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480542" y="3534251"/>
            <a:ext cx="6869668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HTTP-based API enables immediate predictions on demand. Clients receive climate forecasts within milliseconds, supporting time-sensitive environmental monitoring applications.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4717733"/>
            <a:ext cx="481965" cy="4819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0542" y="471773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Reusability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480542" y="5132189"/>
            <a:ext cx="6869668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endpoints work with any programming language supporting HTTP. Multiple clients and applications can integrate identical prediction capabilities without code duplication.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6315670"/>
            <a:ext cx="481965" cy="4819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80542" y="631567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Self-Documenting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480542" y="6730127"/>
            <a:ext cx="6869668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automatically generates interactive API documentation available at /docs endpoint showing available endpoints, required parameters, and example requests out of the box.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604957"/>
            <a:ext cx="8522256" cy="520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 &amp; Areas for Future Improvement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39735" y="1346597"/>
            <a:ext cx="6520101" cy="2328982"/>
          </a:xfrm>
          <a:prstGeom prst="roundRect">
            <a:avLst>
              <a:gd name="adj" fmla="val 47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6875" y="1346597"/>
            <a:ext cx="91440" cy="2328982"/>
          </a:xfrm>
          <a:prstGeom prst="roundRect">
            <a:avLst>
              <a:gd name="adj" fmla="val 72813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989648" y="1527929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Constraints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89648" y="1854518"/>
            <a:ext cx="608885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Dependency: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accuracy limited to training data scope and time period. Predictions for extreme climate conditions outside historical range have reduced reliability.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89648" y="2566749"/>
            <a:ext cx="608885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Assumptions: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Random Forest assumes feature independence which may not hold true for correlated weather variables like temperature and humidity.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89648" y="3063716"/>
            <a:ext cx="608885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Uncertainty: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Point predictions lack quantification of prediction uncertainty which would benefit users assessing risk in climate-sensitive operations.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370564" y="1346597"/>
            <a:ext cx="6520101" cy="2328982"/>
          </a:xfrm>
          <a:prstGeom prst="roundRect">
            <a:avLst>
              <a:gd name="adj" fmla="val 47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47704" y="1346597"/>
            <a:ext cx="91440" cy="2328982"/>
          </a:xfrm>
          <a:prstGeom prst="roundRect">
            <a:avLst>
              <a:gd name="adj" fmla="val 72813"/>
            </a:avLst>
          </a:prstGeom>
          <a:solidFill>
            <a:srgbClr val="007EBD"/>
          </a:solidFill>
          <a:ln/>
        </p:spPr>
      </p:sp>
      <p:sp>
        <p:nvSpPr>
          <p:cNvPr id="11" name="Text 9"/>
          <p:cNvSpPr/>
          <p:nvPr/>
        </p:nvSpPr>
        <p:spPr>
          <a:xfrm>
            <a:off x="7620476" y="1527929"/>
            <a:ext cx="210835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0476" y="1854518"/>
            <a:ext cx="608885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Features: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Incorporate satellite imagery, elevation data, and ocean temperature indices to improve prediction accuracy.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620476" y="2351484"/>
            <a:ext cx="608885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Models: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Experiment with ensemble methods, neural networks, or gradient boosting for potentially higher accuracy on complex climate patterns.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620476" y="2848451"/>
            <a:ext cx="6088856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Integration: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Connect to weather APIs and IoT sensors for automated data collection eliminating manual input requirements.</a:t>
            </a:r>
            <a:endParaRPr lang="en-US" sz="12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95" y="3924657"/>
            <a:ext cx="6309479" cy="357532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546788" y="4947285"/>
            <a:ext cx="2080617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Potential Upgrades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546788" y="5318165"/>
            <a:ext cx="4351377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Time-series forecasting for multi-day predictions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Geospatial analysis using location coordinates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learning combining multiple model types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Uncertainty quantification using probabilistic methods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Federated learning across weather stations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2813"/>
            <a:ext cx="92118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Climate Prediction Challenge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50701"/>
            <a:ext cx="4196358" cy="3925967"/>
          </a:xfrm>
          <a:prstGeom prst="roundRect">
            <a:avLst>
              <a:gd name="adj" fmla="val 37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50701"/>
            <a:ext cx="121920" cy="39259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007995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Predicting Weather Variables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142524" y="388822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temperature, precipitation, humidity, and wind patterns accurately requires sophisticated modeling of complex atmospheric interactions.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750701"/>
            <a:ext cx="4196358" cy="3925967"/>
          </a:xfrm>
          <a:prstGeom prst="roundRect">
            <a:avLst>
              <a:gd name="adj" fmla="val 37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750701"/>
            <a:ext cx="121920" cy="39259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0079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565696" y="3516154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climate predictions inform decisions in agriculture for planting schedules, emergency management for disaster preparedness, and urban planning for infrastructure resilience.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750701"/>
            <a:ext cx="4196358" cy="3925967"/>
          </a:xfrm>
          <a:prstGeom prst="roundRect">
            <a:avLst>
              <a:gd name="adj" fmla="val 372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750701"/>
            <a:ext cx="121920" cy="39259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0079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Timeliness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988868" y="3516154"/>
            <a:ext cx="35903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Weeks before planting season starts, regional forecast accuracy directly influences seed selection decisions. As climate patterns intensify, reliable forecasting becomes essential for public safety, economic planning, and resource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2015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Key Technical Takeaways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2290524"/>
            <a:ext cx="3705582" cy="2068949"/>
          </a:xfrm>
          <a:prstGeom prst="roundRect">
            <a:avLst>
              <a:gd name="adj" fmla="val 210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861" y="2479596"/>
            <a:ext cx="26653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ML-Backend Integration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82861" y="2864287"/>
            <a:ext cx="3327440" cy="1306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connected Random Forest model with production-ready API layer demonstrating practical implementation of machine learning in operational systems.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644509" y="2290524"/>
            <a:ext cx="3705701" cy="2068949"/>
          </a:xfrm>
          <a:prstGeom prst="roundRect">
            <a:avLst>
              <a:gd name="adj" fmla="val 210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33580" y="247959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FastAPI Benefits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33580" y="2864287"/>
            <a:ext cx="3327559" cy="1306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automatic validation, async support, and documentation to accelerate development while maintaining code quality and API reliability.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93790" y="4504611"/>
            <a:ext cx="7556421" cy="1285280"/>
          </a:xfrm>
          <a:prstGeom prst="roundRect">
            <a:avLst>
              <a:gd name="adj" fmla="val 3388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861" y="469368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Architecture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82861" y="5078373"/>
            <a:ext cx="7178278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system with horizontal scaling capabilities enabling growth from single-node deployment to distributed infrastructure as prediction demand increases.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6043853"/>
            <a:ext cx="7556421" cy="30242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65967" y="6400562"/>
            <a:ext cx="7284244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Future-Ready Climate Prediction: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This system provides a foundation for intelligent environmental monitoring combining data-driven machine learning with modern API development practices for real-time climate forecasting.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93790" y="6237327"/>
            <a:ext cx="22860" cy="1110139"/>
          </a:xfrm>
          <a:prstGeom prst="rect">
            <a:avLst/>
          </a:prstGeom>
          <a:solidFill>
            <a:srgbClr val="007EBD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FAB7-24A0-4E88-6D8C-405A8EC19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1F9BD29-CBEB-8F27-69E3-05930A66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3DC8FF2-111A-7A0E-81DC-EBC8F0C0921F}"/>
              </a:ext>
            </a:extLst>
          </p:cNvPr>
          <p:cNvSpPr/>
          <p:nvPr/>
        </p:nvSpPr>
        <p:spPr>
          <a:xfrm>
            <a:off x="6426773" y="3824565"/>
            <a:ext cx="7556421" cy="4405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8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8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171BFE4-62BC-A0BA-2CF5-B7C5F6BE2260}"/>
              </a:ext>
            </a:extLst>
          </p:cNvPr>
          <p:cNvSpPr/>
          <p:nvPr/>
        </p:nvSpPr>
        <p:spPr>
          <a:xfrm>
            <a:off x="6280190" y="4910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D1AD718-5C5B-0A0E-D921-3C6CCCEF324E}"/>
              </a:ext>
            </a:extLst>
          </p:cNvPr>
          <p:cNvSpPr/>
          <p:nvPr/>
        </p:nvSpPr>
        <p:spPr>
          <a:xfrm>
            <a:off x="6280190" y="5528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7280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998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18844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239447"/>
            <a:ext cx="36647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413754"/>
            <a:ext cx="34848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 Climate Variables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2921913"/>
            <a:ext cx="366474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robust machine learning system that forecasts temperature, precipitation, humidity, and wind speed using historical and current atmospheric conditions.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18844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239447"/>
            <a:ext cx="3664863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413754"/>
            <a:ext cx="34342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 Ensemble Model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685348" y="2921913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Random Forest algorithm that combines multiple decision trees for stable predictions on unseen weather patterns.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4961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1208"/>
            <a:ext cx="755642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60255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 via API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93790" y="65336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production-ready FastAPI endpoint that serves real-time predictions accessible to external applications and decision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1002983"/>
            <a:ext cx="7619762" cy="1428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 &amp; Preprocessing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2119" y="2954417"/>
            <a:ext cx="2857976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62119" y="3520559"/>
            <a:ext cx="3544253" cy="23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climate data spanning multiple years, covering temperature, humidity, wind speed, pressure, and precipitation measurements across diverse geographic locations and seasons.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5248" y="2954417"/>
            <a:ext cx="302037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 Pipeline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4845248" y="3520559"/>
            <a:ext cx="3544253" cy="363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Forward-fill and interpolation for temporal gaps</a:t>
            </a:r>
            <a:endParaRPr lang="en-US" sz="170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 detection: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IQR filtering for extreme value removal</a:t>
            </a:r>
            <a:endParaRPr lang="en-US" sz="170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Correlation analysis to identify predictive variables</a:t>
            </a:r>
            <a:endParaRPr lang="en-US" sz="170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Encoding: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Cyclical encoding for temporal features (month, hour)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38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Random Forest?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427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4738"/>
            <a:ext cx="35338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Learning Power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122896"/>
            <a:ext cx="41586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predictions from multiple decision trees, reducing variance and improving generalization on unseen weather patterns. Each tree is trained on random data samples and features, capturing diverse atmospheric relationships.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76427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614738"/>
            <a:ext cx="35306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Non-Linear Relationships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35893" y="4122896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complex interactions between climate variables without assumptions about linearity. Captures how temperature, pressure, and humidity combine in non-obvious ways to produce specific weather outcomes.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76427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6147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to Noise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677995" y="4122896"/>
            <a:ext cx="41586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sampling and feature selection make the model resilient to measurement errors, missing values, and outliers present in real-world meteorological data collection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3880"/>
            <a:ext cx="8350687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 Working Principle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81575"/>
            <a:ext cx="422505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7863" y="5777627"/>
            <a:ext cx="375213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Bootstrapped Sample Creation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97863" y="6222563"/>
            <a:ext cx="38169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multiple training datasets by randomly sampling with replacement from original data.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555" y="4675346"/>
            <a:ext cx="4225171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06628" y="547139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Tree Construction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406628" y="5916335"/>
            <a:ext cx="381702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decision tree for each sample, using random feature subset at each split node.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1439" y="4369237"/>
            <a:ext cx="4225171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15513" y="5165288"/>
            <a:ext cx="284583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Aggregation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815513" y="5610225"/>
            <a:ext cx="381702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tree outputs through averaging for continuous variables like temperature, majority vote for categorical forecasts.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76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7189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Process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317796"/>
            <a:ext cx="3501509" cy="3424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Train-test split: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80-20% temporal split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Tree count: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100+ estimators balance accuracy with computation time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strategy: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Time-based cross-validation to assess generalization to future periods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2718911"/>
            <a:ext cx="33048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Hyperparameter Tuning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342721" y="3317796"/>
            <a:ext cx="3501509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tree depth for complexity control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samples per leaf for regularization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 method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1506"/>
            <a:ext cx="5586174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 Metrics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612273"/>
            <a:ext cx="9014460" cy="49354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88670" y="6804720"/>
            <a:ext cx="90130" cy="90130"/>
          </a:xfrm>
          <a:prstGeom prst="roundRect">
            <a:avLst>
              <a:gd name="adj" fmla="val 507267"/>
            </a:avLst>
          </a:prstGeom>
          <a:solidFill>
            <a:srgbClr val="007EBD"/>
          </a:solidFill>
          <a:ln/>
        </p:spPr>
      </p:sp>
      <p:sp>
        <p:nvSpPr>
          <p:cNvPr id="5" name="Text 2"/>
          <p:cNvSpPr/>
          <p:nvPr/>
        </p:nvSpPr>
        <p:spPr>
          <a:xfrm>
            <a:off x="1022033" y="6708934"/>
            <a:ext cx="236624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MAE Interpretation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22033" y="7090529"/>
            <a:ext cx="3998238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absolute prediction error - lower values indicate better accuracy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199340" y="6804720"/>
            <a:ext cx="90130" cy="90130"/>
          </a:xfrm>
          <a:prstGeom prst="roundRect">
            <a:avLst>
              <a:gd name="adj" fmla="val 507267"/>
            </a:avLst>
          </a:prstGeom>
          <a:solidFill>
            <a:srgbClr val="007EBD"/>
          </a:solidFill>
          <a:ln/>
        </p:spPr>
      </p:sp>
      <p:sp>
        <p:nvSpPr>
          <p:cNvPr id="8" name="Text 5"/>
          <p:cNvSpPr/>
          <p:nvPr/>
        </p:nvSpPr>
        <p:spPr>
          <a:xfrm>
            <a:off x="5432703" y="6708934"/>
            <a:ext cx="236624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RMSE Focus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432703" y="7090529"/>
            <a:ext cx="3998238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Penalizes large errors, reflecting worst-case deviation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610011" y="6804720"/>
            <a:ext cx="90130" cy="90130"/>
          </a:xfrm>
          <a:prstGeom prst="roundRect">
            <a:avLst>
              <a:gd name="adj" fmla="val 507267"/>
            </a:avLst>
          </a:prstGeom>
          <a:solidFill>
            <a:srgbClr val="007EBD"/>
          </a:solidFill>
          <a:ln/>
        </p:spPr>
      </p:sp>
      <p:sp>
        <p:nvSpPr>
          <p:cNvPr id="11" name="Text 8"/>
          <p:cNvSpPr/>
          <p:nvPr/>
        </p:nvSpPr>
        <p:spPr>
          <a:xfrm>
            <a:off x="9843373" y="6708934"/>
            <a:ext cx="236624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R² Score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843373" y="7090529"/>
            <a:ext cx="3998238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target variance explained by model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478"/>
            <a:ext cx="890885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Prediction Performance Insights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499366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33800"/>
            <a:ext cx="30807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Temperature Accuracy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42419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of 92% on daily measurements, MAE of 1.8°C error margin meets operational requirements.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9366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33800"/>
            <a:ext cx="30197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Precipitation Patterns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424195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 of 4.2mm/day identifies precipitation events with reliable timing.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9366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338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General Behavior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424195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performance on short-to-medium range forecasts, higher uncertainty during seasonal transitions.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1590</Words>
  <Application>Microsoft Office PowerPoint</Application>
  <PresentationFormat>Custom</PresentationFormat>
  <Paragraphs>199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Petrona Bold</vt:lpstr>
      <vt:lpstr>Inter</vt:lpstr>
      <vt:lpstr>Petrona Light</vt:lpstr>
      <vt:lpstr>Arial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Kanav Chauhan</cp:lastModifiedBy>
  <cp:revision>2</cp:revision>
  <dcterms:created xsi:type="dcterms:W3CDTF">2026-02-14T05:55:47Z</dcterms:created>
  <dcterms:modified xsi:type="dcterms:W3CDTF">2026-02-14T06:02:29Z</dcterms:modified>
</cp:coreProperties>
</file>